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87" r:id="rId3"/>
    <p:sldId id="333" r:id="rId4"/>
    <p:sldId id="334" r:id="rId5"/>
    <p:sldId id="335" r:id="rId6"/>
    <p:sldId id="339" r:id="rId7"/>
    <p:sldId id="299" r:id="rId8"/>
    <p:sldId id="338" r:id="rId9"/>
    <p:sldId id="273" r:id="rId10"/>
    <p:sldId id="312" r:id="rId11"/>
    <p:sldId id="318" r:id="rId12"/>
    <p:sldId id="341" r:id="rId13"/>
    <p:sldId id="342" r:id="rId14"/>
    <p:sldId id="343" r:id="rId15"/>
    <p:sldId id="285" r:id="rId16"/>
    <p:sldId id="344" r:id="rId17"/>
    <p:sldId id="340" r:id="rId18"/>
  </p:sldIdLst>
  <p:sldSz cx="9144000" cy="5143500" type="screen16x9"/>
  <p:notesSz cx="6858000" cy="9144000"/>
  <p:embeddedFontLst>
    <p:embeddedFont>
      <p:font typeface="Book Antiqua" pitchFamily="18" charset="0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alibri Light" pitchFamily="34" charset="0"/>
      <p:regular r:id="rId28"/>
      <p:italic r:id="rId29"/>
    </p:embeddedFont>
    <p:embeddedFont>
      <p:font typeface="Economica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BCFF3"/>
    <a:srgbClr val="7FDBF6"/>
    <a:srgbClr val="9BE4E5"/>
    <a:srgbClr val="A0E6E1"/>
    <a:srgbClr val="B5EDD5"/>
    <a:srgbClr val="97E3E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52" autoAdjust="0"/>
  </p:normalViewPr>
  <p:slideViewPr>
    <p:cSldViewPr snapToGrid="0">
      <p:cViewPr varScale="1">
        <p:scale>
          <a:sx n="155" d="100"/>
          <a:sy n="155" d="100"/>
        </p:scale>
        <p:origin x="-35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78132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73a0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73a0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a281ec97e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a281ec97e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793447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a281ec97e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a281ec97e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520494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a281ec97e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a281ec97e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688776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a281ec97e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a281ec97e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17699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a281ec97e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a281ec97e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186265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c6f73a0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c6f73a0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c6f73a0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c6f73a0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358328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c6f73a0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c6f73a0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157861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a281ec97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a281ec97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a281ec97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a281ec97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a281ec97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a281ec97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37447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a281ec97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a281ec97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17096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a281ec97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a281ec97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449353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a281ec97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a281ec97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a281ec97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a281ec97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125032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a281ec97e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a281ec97e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427892956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27547464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376878609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505985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43043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98618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76239421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14899161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2074201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214175938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7871753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165561025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113715123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20282780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B5624-9FF5-4BAC-97C7-E8BAAC81F24C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108361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4761781" y="310551"/>
            <a:ext cx="4382219" cy="3519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ru-RU" sz="2000" b="1" dirty="0">
                <a:latin typeface="Book Antiqua" panose="02040602050305030304" pitchFamily="18" charset="0"/>
              </a:rPr>
              <a:t>Городской конкурс социальных проектов "Открытый Нижний"</a:t>
            </a:r>
          </a:p>
          <a:p>
            <a:pPr marL="0" lvl="0" indent="0"/>
            <a:endParaRPr lang="ru-RU" sz="2400" b="1" dirty="0">
              <a:latin typeface="Book Antiqua" panose="02040602050305030304" pitchFamily="18" charset="0"/>
            </a:endParaRPr>
          </a:p>
          <a:p>
            <a:pPr marL="0" lvl="0" indent="0"/>
            <a:endParaRPr lang="ru-RU" sz="2400" b="1" dirty="0">
              <a:latin typeface="Book Antiqua" panose="02040602050305030304" pitchFamily="18" charset="0"/>
            </a:endParaRPr>
          </a:p>
          <a:p>
            <a:pPr marL="0" lvl="0" indent="0"/>
            <a:endParaRPr lang="ru-RU" sz="2400" b="1" dirty="0">
              <a:latin typeface="Book Antiqua" panose="02040602050305030304" pitchFamily="18" charset="0"/>
            </a:endParaRPr>
          </a:p>
          <a:p>
            <a:pPr marL="0" lvl="0" indent="0"/>
            <a:r>
              <a:rPr lang="ru-RU" sz="2400" b="1" dirty="0">
                <a:latin typeface="Book Antiqua" panose="02040602050305030304" pitchFamily="18" charset="0"/>
              </a:rPr>
              <a:t>Отчет о деятельности по Проекту </a:t>
            </a:r>
          </a:p>
          <a:p>
            <a:pPr marL="0" lvl="0" indent="0"/>
            <a:r>
              <a:rPr lang="ru-RU" sz="2400" b="1" dirty="0">
                <a:latin typeface="Book Antiqua" panose="02040602050305030304" pitchFamily="18" charset="0"/>
              </a:rPr>
              <a:t>«Академия семьи»</a:t>
            </a:r>
          </a:p>
          <a:p>
            <a:pPr marL="0" lvl="0" indent="0" algn="l"/>
            <a:r>
              <a:rPr lang="ru-RU" sz="3200" b="1" dirty="0">
                <a:latin typeface="Book Antiqua" panose="02040602050305030304" pitchFamily="18" charset="0"/>
              </a:rPr>
              <a:t>     </a:t>
            </a:r>
          </a:p>
          <a:p>
            <a:pPr marL="0" lvl="0" indent="0" algn="l"/>
            <a:endParaRPr lang="ru-RU" sz="1400" dirty="0">
              <a:latin typeface="Book Antiqua" panose="02040602050305030304" pitchFamily="18" charset="0"/>
            </a:endParaRPr>
          </a:p>
          <a:p>
            <a:pPr marL="0" lvl="0" indent="0" algn="l"/>
            <a:endParaRPr lang="ru-RU" sz="1400" dirty="0">
              <a:latin typeface="Book Antiqua" panose="02040602050305030304" pitchFamily="18" charset="0"/>
            </a:endParaRPr>
          </a:p>
          <a:p>
            <a:pPr marL="0" lvl="0" indent="0" algn="l"/>
            <a:r>
              <a:rPr lang="ru-RU" sz="1400" dirty="0">
                <a:latin typeface="Book Antiqua" panose="02040602050305030304" pitchFamily="18" charset="0"/>
              </a:rPr>
              <a:t>Президент БФ «Жизнь без границ» </a:t>
            </a:r>
          </a:p>
          <a:p>
            <a:pPr marL="0" lvl="0" indent="0" algn="l"/>
            <a:r>
              <a:rPr lang="ru-RU" sz="1400" dirty="0">
                <a:latin typeface="Book Antiqua" panose="02040602050305030304" pitchFamily="18" charset="0"/>
              </a:rPr>
              <a:t>Ефимова Марина Александровна</a:t>
            </a:r>
            <a:endParaRPr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6E64AA-EEE7-BC73-5CF4-65F89998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16" y="163621"/>
            <a:ext cx="2658086" cy="24081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39A10F-8BC4-7D84-0E29-3379ADAC7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942" y="0"/>
            <a:ext cx="951058" cy="8291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DF1308-4D7E-5A5C-1661-D8CE921F3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619" y="1092423"/>
            <a:ext cx="4302938" cy="334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555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9" t="9193" r="51269" b="7335"/>
          <a:stretch/>
        </p:blipFill>
        <p:spPr>
          <a:xfrm>
            <a:off x="101150" y="163697"/>
            <a:ext cx="2662279" cy="2408053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C184D3-2A85-B4D6-9B26-8D9EB2614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869" y="0"/>
            <a:ext cx="951058" cy="829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18D704E-6700-30E7-F1D9-5EEF1DC27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952" y="414564"/>
            <a:ext cx="2997089" cy="43435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C0BF296-2B15-EE7E-766D-D30D35250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59" y="2571750"/>
            <a:ext cx="4302940" cy="242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14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9" t="9193" r="51269" b="7335"/>
          <a:stretch/>
        </p:blipFill>
        <p:spPr>
          <a:xfrm>
            <a:off x="0" y="0"/>
            <a:ext cx="2662279" cy="2408053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C184D3-2A85-B4D6-9B26-8D9EB2614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869" y="0"/>
            <a:ext cx="951058" cy="829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2AD259-9880-F2E9-01FF-DF0A530B3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756" y="164617"/>
            <a:ext cx="2906941" cy="45449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4F188A2-431A-DC75-3BB7-1523344AC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99" y="2408053"/>
            <a:ext cx="4506464" cy="268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5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9" t="9193" r="51269" b="7335"/>
          <a:stretch/>
        </p:blipFill>
        <p:spPr>
          <a:xfrm>
            <a:off x="0" y="0"/>
            <a:ext cx="2662279" cy="2408053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C184D3-2A85-B4D6-9B26-8D9EB2614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869" y="0"/>
            <a:ext cx="951058" cy="8291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4AF44D-B597-25D7-7ECD-9A50A40FB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318" y="223203"/>
            <a:ext cx="2890838" cy="43696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4BCDE6-1B6C-4103-BBCC-51CBE8D9C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79" y="2341479"/>
            <a:ext cx="4531417" cy="26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0128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9" t="9193" r="51269" b="7335"/>
          <a:stretch/>
        </p:blipFill>
        <p:spPr>
          <a:xfrm>
            <a:off x="0" y="0"/>
            <a:ext cx="2662279" cy="2408053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C184D3-2A85-B4D6-9B26-8D9EB2614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869" y="0"/>
            <a:ext cx="951058" cy="829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B44BF0D-F880-BBDD-D4DA-0A3C55B42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7" y="2408053"/>
            <a:ext cx="3617705" cy="24974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A011FE6-468C-16DC-638E-0D6AEED04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797" y="2464697"/>
            <a:ext cx="3674350" cy="24974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34D1F28-17CF-8BE5-1A7C-B02425FD6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5262" y="86174"/>
            <a:ext cx="4409390" cy="29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8490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title"/>
          </p:nvPr>
        </p:nvSpPr>
        <p:spPr>
          <a:xfrm>
            <a:off x="331773" y="918762"/>
            <a:ext cx="8227796" cy="40416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>Наталья Голубева: </a:t>
            </a:r>
            <a: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  <a:t>Чудо взаимодействия актёров и зрителей состоялось! Ради Вас, дорогой зритель, мы учили текст, репетировали, волновались! Под руководством режиссера- прекрасной Аси мы старались донести до Вас весь спектр чувств, который испытывает каждый человек в своей жизни! И в Вашей душе мы увидели отклик! Были объятия и слёзы, улыбки и аплодисменты, и...волшебное ощущение, что мы нужны и важны друг для друга, и что мы вместе! 🦋✋💕</a:t>
            </a:r>
            <a:b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>Юлия Федотова: </a:t>
            </a:r>
            <a: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  <a:t>Очень красивые ребята! Здорово, что на фотографии виден живой творческий процесс. И очень приятно смотреть на творческие лица ребят! Сразу видны их вдохновение, их "интересность". Ну, просто, хочется пойти сейчас и почитать стихи.</a:t>
            </a:r>
            <a:b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ru-RU" sz="1400" dirty="0">
                <a:solidFill>
                  <a:srgbClr val="00B0F0"/>
                </a:solidFill>
                <a:latin typeface="Book Antiqua" panose="02040602050305030304" pitchFamily="18" charset="0"/>
              </a:rPr>
              <a:t>Оксана Назарова:</a:t>
            </a:r>
            <a: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  <a:t> Спасибо всем кто дал нам возможность заниматься в нашей Театральной Мастерской. Для меня это огромное удовольствие, развитие и возможность рассказать людям о том, что я чувствую! Благодарю нашу </a:t>
            </a:r>
            <a:r>
              <a:rPr lang="ru-RU" sz="1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очаровательнейшую</a:t>
            </a:r>
            <a: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  <a:t>, </a:t>
            </a:r>
            <a:r>
              <a:rPr lang="ru-RU" sz="1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тонкочувствующую</a:t>
            </a:r>
            <a: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  <a:t> Асю, что создала чудесную атмосферу в нашем коллективе, что делится с каждым из нас своим актерским мастерством и все время придумывает такие "фишечки", которые заинтересовывают нас и зрителей! 🦋💕Марине Ефимовой низкий поклон за этот проект!</a:t>
            </a:r>
            <a:endParaRPr sz="14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5062" y="250853"/>
            <a:ext cx="7740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  <a:latin typeface="Book Antiqua" panose="02040602050305030304" pitchFamily="18" charset="0"/>
              </a:rPr>
              <a:t>Отзывы: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949AAA-0D4E-9FF6-A5EB-271501BD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942" y="-19022"/>
            <a:ext cx="951058" cy="8291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title"/>
          </p:nvPr>
        </p:nvSpPr>
        <p:spPr>
          <a:xfrm>
            <a:off x="445061" y="1828800"/>
            <a:ext cx="8114507" cy="31316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Book Antiqua" panose="02040602050305030304" pitchFamily="18" charset="0"/>
              </a:rPr>
            </a:br>
            <a:endParaRPr sz="14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5062" y="250853"/>
            <a:ext cx="77404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B0F0"/>
                </a:solidFill>
                <a:latin typeface="Book Antiqua" panose="02040602050305030304" pitchFamily="18" charset="0"/>
              </a:rPr>
              <a:t>СПАСИБО </a:t>
            </a:r>
          </a:p>
          <a:p>
            <a:pPr algn="ctr"/>
            <a:r>
              <a:rPr lang="ru-RU" sz="4400" b="1" dirty="0">
                <a:solidFill>
                  <a:srgbClr val="00B0F0"/>
                </a:solidFill>
                <a:latin typeface="Book Antiqua" panose="02040602050305030304" pitchFamily="18" charset="0"/>
              </a:rPr>
              <a:t>«ОТКРЫТЫЙ НИЖНИЙ» </a:t>
            </a:r>
          </a:p>
          <a:p>
            <a:pPr algn="ctr"/>
            <a:r>
              <a:rPr lang="ru-RU" sz="3600" b="1" dirty="0">
                <a:solidFill>
                  <a:srgbClr val="00B0F0"/>
                </a:solidFill>
                <a:latin typeface="Book Antiqua" panose="02040602050305030304" pitchFamily="18" charset="0"/>
              </a:rPr>
              <a:t>Что даете возможность помогать семьям системно и грамотно!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949AAA-0D4E-9FF6-A5EB-271501BD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942" y="-19022"/>
            <a:ext cx="951058" cy="8291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AA1C88-8246-146F-CC43-1BB71308C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550" y="2916244"/>
            <a:ext cx="2983528" cy="19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054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title"/>
          </p:nvPr>
        </p:nvSpPr>
        <p:spPr>
          <a:xfrm>
            <a:off x="1432289" y="2159957"/>
            <a:ext cx="7024163" cy="29835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Ефимова Марина Александровна</a:t>
            </a:r>
            <a:b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Тел.: +7</a:t>
            </a: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-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952</a:t>
            </a: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-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774</a:t>
            </a: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-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02</a:t>
            </a: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-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71</a:t>
            </a:r>
            <a:b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e-mail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: zhizn_bez_granits@mail.ru</a:t>
            </a: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Сайт: </a:t>
            </a: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Nastavnik52.ru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 Адрес: Нижний Новгород, ул. Бекетова, д. 48</a:t>
            </a:r>
            <a:b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endParaRPr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44984" y="395542"/>
            <a:ext cx="6340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" sz="2800" b="1" dirty="0">
                <a:solidFill>
                  <a:srgbClr val="5BCFF3"/>
                </a:solidFill>
                <a:latin typeface="Book Antiqua" panose="02040602050305030304" pitchFamily="18" charset="0"/>
              </a:rPr>
              <a:t>Благотворительный фонд </a:t>
            </a:r>
          </a:p>
          <a:p>
            <a:pPr algn="ctr"/>
            <a:r>
              <a:rPr lang="ru" sz="2800" b="1" dirty="0">
                <a:solidFill>
                  <a:srgbClr val="5BCFF3"/>
                </a:solidFill>
                <a:latin typeface="Book Antiqua" panose="02040602050305030304" pitchFamily="18" charset="0"/>
              </a:rPr>
              <a:t>«Жизнь без границ»</a:t>
            </a:r>
            <a:endParaRPr lang="ru-RU" sz="2800" dirty="0">
              <a:latin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2444F1-B2EF-C5BD-EDE1-362E918C6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56" y="168991"/>
            <a:ext cx="1284733" cy="10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7512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-137354"/>
            <a:ext cx="9361621" cy="5721031"/>
          </a:xfrm>
          <a:prstGeom prst="rect">
            <a:avLst/>
          </a:prstGeom>
        </p:spPr>
      </p:pic>
      <p:sp>
        <p:nvSpPr>
          <p:cNvPr id="159" name="Google Shape;159;p25"/>
          <p:cNvSpPr txBox="1"/>
          <p:nvPr/>
        </p:nvSpPr>
        <p:spPr>
          <a:xfrm>
            <a:off x="475400" y="176075"/>
            <a:ext cx="80469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4913" y="-36770"/>
            <a:ext cx="1027374" cy="9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4266" y="1137120"/>
            <a:ext cx="40155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>
                <a:latin typeface="Book Antiqua" panose="02040602050305030304" pitchFamily="18" charset="0"/>
              </a:rPr>
              <a:t>Проблема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D31050-271C-B3C8-3BDB-66777D761585}"/>
              </a:ext>
            </a:extLst>
          </p:cNvPr>
          <p:cNvSpPr txBox="1"/>
          <p:nvPr/>
        </p:nvSpPr>
        <p:spPr>
          <a:xfrm>
            <a:off x="5405480" y="1137119"/>
            <a:ext cx="31168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Book Antiqua" panose="02040602050305030304" pitchFamily="18" charset="0"/>
              </a:rPr>
              <a:t>Для  семей в ТЖС нахождение в кризисной ситуации  негативно влияет  на отношения, ухудшает качество жизни детей. В этих семьях мы можем наблюдать отрицательную динамику рост внутрисемейных конфликтов, эмоциональное неблагополучие, увеличение девиантных проявлений у детей, находящихся  без должного надзора родителей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1726623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2" name="Google Shape;162;p25"/>
          <p:cNvSpPr/>
          <p:nvPr/>
        </p:nvSpPr>
        <p:spPr>
          <a:xfrm>
            <a:off x="1399922" y="1197947"/>
            <a:ext cx="6433167" cy="3050372"/>
          </a:xfrm>
          <a:prstGeom prst="rect">
            <a:avLst/>
          </a:prstGeom>
          <a:gradFill flip="none" rotWithShape="1">
            <a:gsLst>
              <a:gs pos="0">
                <a:srgbClr val="B5EDD5"/>
              </a:gs>
              <a:gs pos="24000">
                <a:srgbClr val="A0E6E1"/>
              </a:gs>
              <a:gs pos="58000">
                <a:srgbClr val="9BE4E5"/>
              </a:gs>
              <a:gs pos="100000">
                <a:srgbClr val="7FDBF6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b="1" dirty="0">
                <a:latin typeface="Book Antiqua" panose="02040602050305030304" pitchFamily="18" charset="0"/>
              </a:rPr>
              <a:t>Создание условий для эффективной  поддержки семей, оказавшихся в трудной жизненной ситуации  посредством включения в  программу комплексного социально-психологического сопровождения.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378" y="54876"/>
            <a:ext cx="953622" cy="8264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39709" y="485237"/>
            <a:ext cx="3867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Book Antiqua" panose="02040602050305030304" pitchFamily="18" charset="0"/>
              </a:rPr>
              <a:t>            Цель проекта: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161" name="Google Shape;161;p25"/>
          <p:cNvSpPr/>
          <p:nvPr/>
        </p:nvSpPr>
        <p:spPr>
          <a:xfrm>
            <a:off x="1613140" y="534838"/>
            <a:ext cx="6685471" cy="4246154"/>
          </a:xfrm>
          <a:prstGeom prst="rect">
            <a:avLst/>
          </a:prstGeom>
          <a:gradFill flip="none" rotWithShape="1">
            <a:gsLst>
              <a:gs pos="0">
                <a:srgbClr val="B5EDD5"/>
              </a:gs>
              <a:gs pos="24000">
                <a:srgbClr val="A0E6E1"/>
              </a:gs>
              <a:gs pos="58000">
                <a:srgbClr val="9BE4E5"/>
              </a:gs>
              <a:gs pos="100000">
                <a:srgbClr val="7FDBF6"/>
              </a:gs>
            </a:gsLst>
            <a:lin ang="16200000" scaled="1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Book Antiqua" panose="02040602050305030304" pitchFamily="18" charset="0"/>
              </a:rPr>
              <a:t>Что мы сделали: </a:t>
            </a:r>
          </a:p>
          <a:p>
            <a:endParaRPr lang="ru-RU" sz="2000" b="1" dirty="0">
              <a:solidFill>
                <a:srgbClr val="333333"/>
              </a:solidFill>
              <a:latin typeface="Book Antiqua" panose="02040602050305030304" pitchFamily="18" charset="0"/>
            </a:endParaRPr>
          </a:p>
          <a:p>
            <a:r>
              <a:rPr lang="ru-RU" sz="2000" b="1" dirty="0">
                <a:solidFill>
                  <a:srgbClr val="333333"/>
                </a:solidFill>
                <a:latin typeface="Book Antiqua" panose="02040602050305030304" pitchFamily="18" charset="0"/>
              </a:rPr>
              <a:t>1. </a:t>
            </a:r>
            <a:r>
              <a:rPr lang="ru-RU" b="1" dirty="0">
                <a:solidFill>
                  <a:srgbClr val="333333"/>
                </a:solidFill>
                <a:latin typeface="Book Antiqua" panose="02040602050305030304" pitchFamily="18" charset="0"/>
              </a:rPr>
              <a:t>Провели  комплексную диагностику социально-педагогических проблем 17 семей с детьми в ТЖС </a:t>
            </a:r>
          </a:p>
          <a:p>
            <a:r>
              <a:rPr lang="ru-RU" b="1" dirty="0">
                <a:solidFill>
                  <a:srgbClr val="333333"/>
                </a:solidFill>
                <a:latin typeface="Book Antiqua" panose="02040602050305030304" pitchFamily="18" charset="0"/>
              </a:rPr>
              <a:t>2. Разработали программу  комплексного социально-психологического сопровождения «Академия семьи»</a:t>
            </a:r>
          </a:p>
          <a:p>
            <a:r>
              <a:rPr lang="ru-RU" b="1" dirty="0">
                <a:solidFill>
                  <a:srgbClr val="333333"/>
                </a:solidFill>
                <a:latin typeface="Book Antiqua" panose="02040602050305030304" pitchFamily="18" charset="0"/>
              </a:rPr>
              <a:t>3. Повысили уровень социальной компетентности родителей и детей в рамках реализации программы «Академия семьи»:</a:t>
            </a:r>
          </a:p>
          <a:p>
            <a:r>
              <a:rPr lang="ru-RU" b="1" dirty="0">
                <a:solidFill>
                  <a:srgbClr val="333333"/>
                </a:solidFill>
                <a:latin typeface="Book Antiqua" panose="02040602050305030304" pitchFamily="18" charset="0"/>
              </a:rPr>
              <a:t>- Совместные занятия в Театральной мастерской </a:t>
            </a:r>
          </a:p>
          <a:p>
            <a:r>
              <a:rPr lang="ru-RU" b="1" dirty="0">
                <a:solidFill>
                  <a:srgbClr val="333333"/>
                </a:solidFill>
                <a:latin typeface="Book Antiqua" panose="02040602050305030304" pitchFamily="18" charset="0"/>
              </a:rPr>
              <a:t>- Арт-терапевтические групповые занятия</a:t>
            </a:r>
          </a:p>
          <a:p>
            <a:r>
              <a:rPr lang="ru-RU" b="1" dirty="0">
                <a:solidFill>
                  <a:srgbClr val="333333"/>
                </a:solidFill>
                <a:latin typeface="Book Antiqua" panose="02040602050305030304" pitchFamily="18" charset="0"/>
              </a:rPr>
              <a:t>- Родительские клубы</a:t>
            </a:r>
          </a:p>
          <a:p>
            <a:r>
              <a:rPr lang="ru-RU" b="1" dirty="0">
                <a:solidFill>
                  <a:srgbClr val="333333"/>
                </a:solidFill>
                <a:latin typeface="Book Antiqua" panose="02040602050305030304" pitchFamily="18" charset="0"/>
              </a:rPr>
              <a:t>- Индивидуальное психологическое консультирование </a:t>
            </a:r>
          </a:p>
          <a:p>
            <a:r>
              <a:rPr lang="ru-RU" b="1" dirty="0">
                <a:solidFill>
                  <a:srgbClr val="333333"/>
                </a:solidFill>
                <a:latin typeface="Book Antiqua" panose="02040602050305030304" pitchFamily="18" charset="0"/>
              </a:rPr>
              <a:t>4. Провели масштабный Фестиваль талантов «От звезды до звезды»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378" y="0"/>
            <a:ext cx="953622" cy="8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8792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1" name="Google Shape;161;p25"/>
          <p:cNvSpPr/>
          <p:nvPr/>
        </p:nvSpPr>
        <p:spPr>
          <a:xfrm>
            <a:off x="337199" y="721720"/>
            <a:ext cx="6601655" cy="1004978"/>
          </a:xfrm>
          <a:prstGeom prst="rect">
            <a:avLst/>
          </a:prstGeom>
          <a:gradFill flip="none" rotWithShape="1">
            <a:gsLst>
              <a:gs pos="0">
                <a:srgbClr val="B5EDD5"/>
              </a:gs>
              <a:gs pos="24000">
                <a:srgbClr val="A0E6E1"/>
              </a:gs>
              <a:gs pos="58000">
                <a:srgbClr val="9BE4E5"/>
              </a:gs>
              <a:gs pos="100000">
                <a:srgbClr val="7FDBF6"/>
              </a:gs>
            </a:gsLst>
            <a:lin ang="16200000" scaled="1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b="1" dirty="0">
                <a:latin typeface="Book Antiqua" panose="02040602050305030304" pitchFamily="18" charset="0"/>
              </a:rPr>
              <a:t>	Количественные показатели: </a:t>
            </a:r>
          </a:p>
        </p:txBody>
      </p:sp>
      <p:sp>
        <p:nvSpPr>
          <p:cNvPr id="163" name="Google Shape;163;p25"/>
          <p:cNvSpPr/>
          <p:nvPr/>
        </p:nvSpPr>
        <p:spPr>
          <a:xfrm>
            <a:off x="1286634" y="1804524"/>
            <a:ext cx="7719802" cy="2856489"/>
          </a:xfrm>
          <a:prstGeom prst="rect">
            <a:avLst/>
          </a:prstGeom>
          <a:gradFill>
            <a:gsLst>
              <a:gs pos="0">
                <a:srgbClr val="B5EDD5"/>
              </a:gs>
              <a:gs pos="24000">
                <a:srgbClr val="A0E6E1"/>
              </a:gs>
              <a:gs pos="58000">
                <a:srgbClr val="9BE4E5"/>
              </a:gs>
              <a:gs pos="100000">
                <a:srgbClr val="7FDBF6"/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Всего в проекте приняли участие- 150/359 человек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Всего в проекте приняли участие 15/17 семей 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Проведено занятий арт-терапией для подростков и родителей -12 занятий по 2 часа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Проведено совместных занятий «Театральная мастерская»-36 занятий по 2 часа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Проведено психологических консультаций и родительских клубов -15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Публикаций о проекте-15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Охват аудитории- 5 031 человек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Создан телеграмм-канал для поддержки и взаимодействия артистов в мастерской «Театральная мастерская»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Участников телеграмм-канала-35 человек</a:t>
            </a:r>
          </a:p>
          <a:p>
            <a:pPr marL="285750" lvl="0" indent="-285750" algn="just">
              <a:buFontTx/>
              <a:buChar char="-"/>
            </a:pPr>
            <a:endParaRPr lang="ru-RU" sz="1400" b="1" dirty="0">
              <a:latin typeface="Book Antiqua" panose="02040602050305030304" pitchFamily="18" charset="0"/>
            </a:endParaRPr>
          </a:p>
          <a:p>
            <a:pPr lvl="0" algn="just"/>
            <a:endParaRPr lang="ru-RU" sz="1400" b="1" dirty="0">
              <a:latin typeface="Book Antiqua" panose="02040602050305030304" pitchFamily="18" charset="0"/>
            </a:endParaRPr>
          </a:p>
          <a:p>
            <a:pPr lvl="0" algn="just"/>
            <a:endParaRPr lang="ru-RU" sz="1400" b="1" dirty="0"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378" y="54876"/>
            <a:ext cx="953622" cy="8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7797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1" name="Google Shape;161;p25"/>
          <p:cNvSpPr/>
          <p:nvPr/>
        </p:nvSpPr>
        <p:spPr>
          <a:xfrm>
            <a:off x="337199" y="721720"/>
            <a:ext cx="6601655" cy="1004978"/>
          </a:xfrm>
          <a:prstGeom prst="rect">
            <a:avLst/>
          </a:prstGeom>
          <a:gradFill flip="none" rotWithShape="1">
            <a:gsLst>
              <a:gs pos="0">
                <a:srgbClr val="B5EDD5"/>
              </a:gs>
              <a:gs pos="24000">
                <a:srgbClr val="A0E6E1"/>
              </a:gs>
              <a:gs pos="58000">
                <a:srgbClr val="9BE4E5"/>
              </a:gs>
              <a:gs pos="100000">
                <a:srgbClr val="7FDBF6"/>
              </a:gs>
            </a:gsLst>
            <a:lin ang="16200000" scaled="1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b="1" dirty="0">
                <a:latin typeface="Book Antiqua" panose="02040602050305030304" pitchFamily="18" charset="0"/>
              </a:rPr>
              <a:t>	Количественные показатели:</a:t>
            </a:r>
          </a:p>
        </p:txBody>
      </p:sp>
      <p:sp>
        <p:nvSpPr>
          <p:cNvPr id="163" name="Google Shape;163;p25"/>
          <p:cNvSpPr/>
          <p:nvPr/>
        </p:nvSpPr>
        <p:spPr>
          <a:xfrm>
            <a:off x="1691236" y="2069080"/>
            <a:ext cx="7207308" cy="2805391"/>
          </a:xfrm>
          <a:prstGeom prst="rect">
            <a:avLst/>
          </a:prstGeom>
          <a:gradFill>
            <a:gsLst>
              <a:gs pos="0">
                <a:srgbClr val="B5EDD5"/>
              </a:gs>
              <a:gs pos="24000">
                <a:srgbClr val="A0E6E1"/>
              </a:gs>
              <a:gs pos="58000">
                <a:srgbClr val="9BE4E5"/>
              </a:gs>
              <a:gs pos="100000">
                <a:srgbClr val="7FDBF6"/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Всего проведено показов мини-спектаклей в соседских центрах-1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Спектаклей в «Центр наставничества для подростков </a:t>
            </a:r>
            <a:r>
              <a:rPr lang="ru-RU" sz="1400" b="1" dirty="0" err="1">
                <a:latin typeface="Book Antiqua" panose="02040602050305030304" pitchFamily="18" charset="0"/>
              </a:rPr>
              <a:t>Хулиганодом</a:t>
            </a:r>
            <a:r>
              <a:rPr lang="ru-RU" sz="1400" b="1" dirty="0">
                <a:latin typeface="Book Antiqua" panose="02040602050305030304" pitchFamily="18" charset="0"/>
              </a:rPr>
              <a:t>» -2 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Спектакль в ГБУ «Автозаводский психоневрологический интернат» -1 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В спектаклях приняли участие артистов -30 человек 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В спектаклях приняли участие зрителей-232 человека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Проведен итоговый фестиваль талантов</a:t>
            </a:r>
          </a:p>
          <a:p>
            <a:pPr lvl="0" algn="just"/>
            <a:r>
              <a:rPr lang="ru-RU" sz="1400" b="1" dirty="0">
                <a:latin typeface="Book Antiqua" panose="02040602050305030304" pitchFamily="18" charset="0"/>
              </a:rPr>
              <a:t>- В нем приняли участие -100 человек</a:t>
            </a:r>
          </a:p>
          <a:p>
            <a:pPr lvl="0" algn="just"/>
            <a:endParaRPr lang="ru-RU" sz="1400" b="1" dirty="0"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378" y="54876"/>
            <a:ext cx="953622" cy="8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44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378" y="54876"/>
            <a:ext cx="953622" cy="826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711B91-5680-C144-4827-18516A166873}"/>
              </a:ext>
            </a:extLst>
          </p:cNvPr>
          <p:cNvSpPr txBox="1"/>
          <p:nvPr/>
        </p:nvSpPr>
        <p:spPr>
          <a:xfrm>
            <a:off x="598811" y="374268"/>
            <a:ext cx="820532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Book Antiqua" panose="02040602050305030304" pitchFamily="18" charset="0"/>
              </a:rPr>
              <a:t>Качественные показатели: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результате реализации проекта: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- у семей повысился уровень социальной компетентности родителей и детей в рамках реализации программы комплексного социально-психологического сопровождения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- улучшились детско-родительские отношения,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- у подростков сформирована привычка к конструктивному поведению и выходу из конфликтных ситуаций в семье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- у подростков сформирована уверенность в себе, вера в успех и готовность преодолевать препятствия, чувство защищенности и доверия к окружающему миру, что  является традиционными психологическими элементами эмоционального благополучия.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- при поддержке специалистов семьи стали равноправными участниками своего восстановления и берут на себя ответственность за своих детей и свою семью.</a:t>
            </a:r>
          </a:p>
        </p:txBody>
      </p:sp>
    </p:spTree>
    <p:extLst>
      <p:ext uri="{BB962C8B-B14F-4D97-AF65-F5344CB8AC3E}">
        <p14:creationId xmlns:p14="http://schemas.microsoft.com/office/powerpoint/2010/main" xmlns="" val="216251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9462" y="282102"/>
            <a:ext cx="729901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B0F0"/>
                </a:solidFill>
                <a:latin typeface="Book Antiqua" panose="02040602050305030304" pitchFamily="18" charset="0"/>
              </a:rPr>
              <a:t>Ресурсы на реализацию проекта:</a:t>
            </a:r>
          </a:p>
          <a:p>
            <a:pPr lvl="0" algn="ctr"/>
            <a:endParaRPr lang="ru-RU" sz="3200" b="1" dirty="0">
              <a:solidFill>
                <a:srgbClr val="00B0F0"/>
              </a:solidFill>
              <a:latin typeface="Book Antiqua" panose="02040602050305030304" pitchFamily="18" charset="0"/>
            </a:endParaRPr>
          </a:p>
          <a:p>
            <a:pPr lvl="0"/>
            <a:r>
              <a:rPr lang="ru-RU" sz="2400" b="1" dirty="0">
                <a:solidFill>
                  <a:srgbClr val="00B0F0"/>
                </a:solidFill>
                <a:latin typeface="Book Antiqua" panose="02040602050305030304" pitchFamily="18" charset="0"/>
              </a:rPr>
              <a:t>300 000 руб.- </a:t>
            </a:r>
            <a:r>
              <a:rPr lang="ru-RU" sz="2400" b="1" dirty="0">
                <a:latin typeface="Book Antiqua" panose="02040602050305030304" pitchFamily="18" charset="0"/>
              </a:rPr>
              <a:t>запрашиваемая сумма</a:t>
            </a:r>
          </a:p>
          <a:p>
            <a:pPr lvl="0"/>
            <a:r>
              <a:rPr lang="ru-RU" sz="2400" b="1" dirty="0">
                <a:solidFill>
                  <a:srgbClr val="00B0F0"/>
                </a:solidFill>
                <a:latin typeface="Book Antiqua" panose="02040602050305030304" pitchFamily="18" charset="0"/>
              </a:rPr>
              <a:t>178 000/236 000 руб.– </a:t>
            </a:r>
            <a:r>
              <a:rPr lang="ru-RU" sz="2400" b="1" dirty="0">
                <a:latin typeface="Book Antiqua" panose="02040602050305030304" pitchFamily="18" charset="0"/>
              </a:rPr>
              <a:t>собственный вклад </a:t>
            </a:r>
          </a:p>
          <a:p>
            <a:pPr lvl="0"/>
            <a:r>
              <a:rPr lang="ru-RU" sz="2400" b="1" dirty="0">
                <a:solidFill>
                  <a:srgbClr val="00B0F0"/>
                </a:solidFill>
                <a:latin typeface="Book Antiqua" panose="02040602050305030304" pitchFamily="18" charset="0"/>
              </a:rPr>
              <a:t>Помещение ПОРТ ФУДХОЛЛ-</a:t>
            </a:r>
            <a:r>
              <a:rPr lang="ru-RU" sz="2400" b="1" dirty="0">
                <a:latin typeface="Book Antiqua" panose="02040602050305030304" pitchFamily="18" charset="0"/>
              </a:rPr>
              <a:t>безвозмездно</a:t>
            </a:r>
          </a:p>
          <a:p>
            <a:pPr lvl="0"/>
            <a:r>
              <a:rPr lang="ru-RU" sz="2400" b="1" dirty="0">
                <a:solidFill>
                  <a:srgbClr val="00B0F0"/>
                </a:solidFill>
                <a:latin typeface="Book Antiqua" panose="02040602050305030304" pitchFamily="18" charset="0"/>
              </a:rPr>
              <a:t>Питание участников Фестиваля 113 чел.-</a:t>
            </a:r>
            <a:r>
              <a:rPr lang="ru-RU" sz="2400" b="1" dirty="0">
                <a:latin typeface="Book Antiqua" panose="02040602050305030304" pitchFamily="18" charset="0"/>
              </a:rPr>
              <a:t>безвозмездно</a:t>
            </a:r>
          </a:p>
          <a:p>
            <a:pPr lvl="0"/>
            <a:r>
              <a:rPr lang="ru-RU" sz="2400" b="1" dirty="0">
                <a:solidFill>
                  <a:srgbClr val="00B0F0"/>
                </a:solidFill>
                <a:latin typeface="Book Antiqua" panose="02040602050305030304" pitchFamily="18" charset="0"/>
              </a:rPr>
              <a:t>Волонтерский отдел студенческого совета  ИЭП ННГУ- </a:t>
            </a:r>
            <a:r>
              <a:rPr lang="ru-RU" sz="2400" b="1" dirty="0">
                <a:latin typeface="Book Antiqua" panose="02040602050305030304" pitchFamily="18" charset="0"/>
              </a:rPr>
              <a:t>безвозмездно и очень круто</a:t>
            </a:r>
          </a:p>
          <a:p>
            <a:pPr lvl="0"/>
            <a:r>
              <a:rPr lang="ru-RU" sz="3200" b="1" dirty="0">
                <a:solidFill>
                  <a:srgbClr val="00B0F0"/>
                </a:solidFill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378" y="54876"/>
            <a:ext cx="953622" cy="826473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34E9A079-1CA5-7A50-4139-A3E09AD2D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7686216"/>
              </p:ext>
            </p:extLst>
          </p:nvPr>
        </p:nvGraphicFramePr>
        <p:xfrm>
          <a:off x="7629053" y="3746320"/>
          <a:ext cx="312420" cy="322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140">
                  <a:extLst>
                    <a:ext uri="{9D8B030D-6E8A-4147-A177-3AD203B41FA5}">
                      <a16:colId xmlns:a16="http://schemas.microsoft.com/office/drawing/2014/main" xmlns="" val="1526200854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xmlns="" val="1553072667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xmlns="" val="2132388166"/>
                    </a:ext>
                  </a:extLst>
                </a:gridCol>
              </a:tblGrid>
              <a:tr h="158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2602958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22409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2" name="Google Shape;192;p30"/>
          <p:cNvSpPr txBox="1"/>
          <p:nvPr/>
        </p:nvSpPr>
        <p:spPr>
          <a:xfrm>
            <a:off x="475400" y="176075"/>
            <a:ext cx="80469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sp>
        <p:nvSpPr>
          <p:cNvPr id="194" name="Google Shape;194;p30"/>
          <p:cNvSpPr txBox="1"/>
          <p:nvPr/>
        </p:nvSpPr>
        <p:spPr>
          <a:xfrm>
            <a:off x="1007320" y="1414625"/>
            <a:ext cx="73356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 b="1" dirty="0">
                <a:latin typeface="Book Antiqua" panose="02040602050305030304" pitchFamily="18" charset="0"/>
              </a:rPr>
              <a:t>ВОТ ТАК ЭТО БЫЛО ...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378" y="54876"/>
            <a:ext cx="953622" cy="8264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</TotalTime>
  <Words>477</Words>
  <Application>Microsoft Office PowerPoint</Application>
  <PresentationFormat>Экран (16:9)</PresentationFormat>
  <Paragraphs>69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Book Antiqua</vt:lpstr>
      <vt:lpstr>Calibri</vt:lpstr>
      <vt:lpstr>Times New Roman</vt:lpstr>
      <vt:lpstr>Calibri Light</vt:lpstr>
      <vt:lpstr>Economica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     Наталья Голубева: Чудо взаимодействия актёров и зрителей состоялось! Ради Вас, дорогой зритель, мы учили текст, репетировали, волновались! Под руководством режиссера- прекрасной Аси мы старались донести до Вас весь спектр чувств, который испытывает каждый человек в своей жизни! И в Вашей душе мы увидели отклик! Были объятия и слёзы, улыбки и аплодисменты, и...волшебное ощущение, что мы нужны и важны друг для друга, и что мы вместе! 🦋✋💕  Юлия Федотова: Очень красивые ребята! Здорово, что на фотографии виден живой творческий процесс. И очень приятно смотреть на творческие лица ребят! Сразу видны их вдохновение, их "интересность". Ну, просто, хочется пойти сейчас и почитать стихи.  Оксана Назарова: Спасибо всем кто дал нам возможность заниматься в нашей Театральной Мастерской. Для меня это огромное удовольствие, развитие и возможность рассказать людям о том, что я чувствую! Благодарю нашу очаровательнейшую, тонкочувствующую Асю, что создала чудесную атмосферу в нашем коллективе, что делится с каждым из нас своим актерским мастерством и все время придумывает такие "фишечки", которые заинтересовывают нас и зрителей! 🦋💕Марине Ефимовой низкий поклон за этот проект!</vt:lpstr>
      <vt:lpstr>     </vt:lpstr>
      <vt:lpstr>  Ефимова Марина Александровна Тел.: +7-952-774-02-71  e-mail: zhizn_bez_granits@mail.ru Сайт: Nastavnik52.ru   Адрес: Нижний Новгород, ул. Бекетова, д. 48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БЛАГОТВОРИТЕЛЬНЫЙ ФОНД ЖИЗНЬ БЕЗ ГРАНИЦ</dc:title>
  <dc:creator>Пользователь</dc:creator>
  <cp:lastModifiedBy>kosorotikova</cp:lastModifiedBy>
  <cp:revision>58</cp:revision>
  <dcterms:modified xsi:type="dcterms:W3CDTF">2022-12-15T05:59:32Z</dcterms:modified>
</cp:coreProperties>
</file>